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581247" y="0"/>
            <a:ext cx="5029200" cy="5029200"/>
          </a:xfrm>
          <a:custGeom>
            <a:avLst/>
            <a:gdLst/>
            <a:ahLst/>
            <a:cxnLst/>
            <a:rect l="l" t="t" r="r" b="b"/>
            <a:pathLst>
              <a:path w="5029200" h="5029200">
                <a:moveTo>
                  <a:pt x="2240280" y="0"/>
                </a:moveTo>
                <a:lnTo>
                  <a:pt x="2788920" y="0"/>
                </a:lnTo>
                <a:lnTo>
                  <a:pt x="5029200" y="5029200"/>
                </a:lnTo>
                <a:lnTo>
                  <a:pt x="0" y="5029200"/>
                </a:lnTo>
                <a:lnTo>
                  <a:pt x="224028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666847" y="0"/>
            <a:ext cx="6858000" cy="5943600"/>
          </a:xfrm>
          <a:custGeom>
            <a:avLst/>
            <a:gdLst/>
            <a:ahLst/>
            <a:cxnLst/>
            <a:rect l="l" t="t" r="r" b="b"/>
            <a:pathLst>
              <a:path w="6858000" h="5943600">
                <a:moveTo>
                  <a:pt x="2971800" y="0"/>
                </a:moveTo>
                <a:lnTo>
                  <a:pt x="3886200" y="0"/>
                </a:lnTo>
                <a:lnTo>
                  <a:pt x="6858000" y="5943600"/>
                </a:lnTo>
                <a:lnTo>
                  <a:pt x="0" y="5943600"/>
                </a:lnTo>
                <a:lnTo>
                  <a:pt x="297180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463040"/>
            <a:ext cx="758952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立大志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7589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从培养孩子健康幸福力谈起 · 下篇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84048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0" y="42062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有志向vs无志向，差别有多大？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84632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1206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回顾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1097280"/>
            <a:ext cx="13716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上篇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4720" y="1097280"/>
            <a:ext cx="7985455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00000"/>
              </a:lnSpc>
            </a:pPr>
            <a:r>
              <a:t>三大误区：成功≠幸福、被动平庸≠幸福、即时满足≠幸福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1691640"/>
            <a:ext cx="850392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828800" y="1828800"/>
            <a:ext cx="13716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中篇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720" y="1828800"/>
            <a:ext cx="7985455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00000"/>
              </a:lnSpc>
            </a:pPr>
            <a:r>
              <a:t>幸福=身体条件×志向三观×外界期许——三者自洽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2423160"/>
            <a:ext cx="850392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828800" y="2560320"/>
            <a:ext cx="1371600" cy="32004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下篇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0" y="2560320"/>
            <a:ext cx="7985455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00000"/>
              </a:lnSpc>
            </a:pPr>
            <a:r>
              <a:t>有志向和没有志向的孩子，健康幸福力差别到底多大？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4747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"从三个维度，直观对比"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对比一 · 内在状态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5847" y="1097280"/>
            <a:ext cx="25603" cy="32004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43000"/>
            <a:ext cx="21945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没有志向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悬浮——不知道自己要什么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随波逐流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心里是空的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371600" y="3291840"/>
            <a:ext cx="731520" cy="9144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ight Arrow 6"/>
          <p:cNvSpPr/>
          <p:nvPr/>
        </p:nvSpPr>
        <p:spPr>
          <a:xfrm>
            <a:off x="2468880" y="3383280"/>
            <a:ext cx="731520" cy="9144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ight Arrow 7"/>
          <p:cNvSpPr/>
          <p:nvPr/>
        </p:nvSpPr>
        <p:spPr>
          <a:xfrm>
            <a:off x="3566160" y="3474720"/>
            <a:ext cx="731520" cy="9144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0" y="114300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691640"/>
            <a:ext cx="5029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扎根——知道自己是谁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去哪里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为什么而活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7772400" y="3566160"/>
            <a:ext cx="109728" cy="274320"/>
          </a:xfrm>
          <a:prstGeom prst="down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Down Arrow 11"/>
          <p:cNvSpPr/>
          <p:nvPr/>
        </p:nvSpPr>
        <p:spPr>
          <a:xfrm>
            <a:off x="8869680" y="3474720"/>
            <a:ext cx="109728" cy="274320"/>
          </a:xfrm>
          <a:prstGeom prst="down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Down Arrow 12"/>
          <p:cNvSpPr/>
          <p:nvPr/>
        </p:nvSpPr>
        <p:spPr>
          <a:xfrm>
            <a:off x="9966960" y="3383279"/>
            <a:ext cx="109728" cy="274320"/>
          </a:xfrm>
          <a:prstGeom prst="down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1148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"一个是飘着，一个是长着"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对比二 · 抗压能力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5847" y="1097280"/>
            <a:ext cx="25603" cy="347472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43000"/>
            <a:ext cx="21945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没有志向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"扛"——硬扛、死扛</a:t>
            </a:r>
            <a:br/>
            <a:r>
              <a:t>意志力耗尽就崩了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371600" y="3108960"/>
            <a:ext cx="2286000" cy="109728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ight Arrow 6"/>
          <p:cNvSpPr/>
          <p:nvPr/>
        </p:nvSpPr>
        <p:spPr>
          <a:xfrm>
            <a:off x="3657600" y="3200400"/>
            <a:ext cx="1371600" cy="109728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3474720"/>
            <a:ext cx="5029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B42318"/>
                </a:solidFill>
                <a:latin typeface="Noto Sans CJK SC"/>
              </a:defRPr>
              <a:lnSpc>
                <a:spcPct val="120000"/>
              </a:lnSpc>
            </a:pPr>
            <a:r>
              <a:t>长期不自洽的累积爆发 = 抑郁来源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14300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691640"/>
            <a:ext cx="50292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"穿越"——知道困难是暂时的</a:t>
            </a:r>
            <a:br/>
            <a:r>
              <a:t>苦难在坐标里有位置</a:t>
            </a:r>
          </a:p>
        </p:txBody>
      </p:sp>
      <p:sp>
        <p:nvSpPr>
          <p:cNvPr id="11" name="Up Arrow 10"/>
          <p:cNvSpPr/>
          <p:nvPr/>
        </p:nvSpPr>
        <p:spPr>
          <a:xfrm>
            <a:off x="7589520" y="3474720"/>
            <a:ext cx="182880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Up Arrow 11"/>
          <p:cNvSpPr/>
          <p:nvPr/>
        </p:nvSpPr>
        <p:spPr>
          <a:xfrm>
            <a:off x="8503920" y="3200400"/>
            <a:ext cx="182880" cy="54864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Up Arrow 12"/>
          <p:cNvSpPr/>
          <p:nvPr/>
        </p:nvSpPr>
        <p:spPr>
          <a:xfrm>
            <a:off x="9418320" y="2926080"/>
            <a:ext cx="182880" cy="6400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5720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"一个是硬撑，一个是穿越"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对比三 · 人生选择力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5847" y="1097280"/>
            <a:ext cx="25603" cy="32004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43000"/>
            <a:ext cx="21945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没有志向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被动选择——选大家说好的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过不出错的生活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371600" y="3200400"/>
            <a:ext cx="3200400" cy="109728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3474720"/>
            <a:ext cx="5029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从未问过自己：这真的是我想要的吗？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14300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691640"/>
            <a:ext cx="5029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主动选择——看过、选过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决定不要了之后的平淡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6675120" y="3200400"/>
            <a:ext cx="914400" cy="109728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ight Arrow 10"/>
          <p:cNvSpPr/>
          <p:nvPr/>
        </p:nvSpPr>
        <p:spPr>
          <a:xfrm>
            <a:off x="7406640" y="3200400"/>
            <a:ext cx="685800" cy="109728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138160" y="3200400"/>
            <a:ext cx="457200" cy="109728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41148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"没有志向的平淡是无奈，有志向的平淡是自由"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你们做决策一定懂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6868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好决策不是"没有风险"，是"知道风险在哪、承担得起"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5847" y="1463040"/>
            <a:ext cx="25603" cy="27432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08760"/>
            <a:ext cx="256032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没志向的平淡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502920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44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我没办法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508760"/>
            <a:ext cx="256032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有志向的平淡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4400" b="1">
                <a:solidFill>
                  <a:srgbClr val="13795B"/>
                </a:solidFill>
                <a:latin typeface="Noto Serif CJK SC"/>
              </a:defRPr>
              <a:lnSpc>
                <a:spcPct val="160000"/>
              </a:lnSpc>
            </a:pPr>
            <a:r>
              <a:t>我主动选择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20624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"前者是无奈，后者是自由"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94a3b8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表面一切都好，就可以放心吗？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"外在的稳定，掩盖不了内在的悬浮"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728655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成绩不错、工作稳定、生活无忧——看起来完美</a:t>
            </a:r>
          </a:p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但一旦外部支撑消失、不得不面对"我是谁"</a:t>
            </a:r>
          </a:p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他可能瞬间失去重心——因为他没有内在坐标系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447" y="4572000"/>
            <a:ext cx="4114800" cy="54864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038447" y="4572000"/>
            <a:ext cx="4114800" cy="25603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038447" y="5120640"/>
            <a:ext cx="4114800" cy="25603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038447" y="4572000"/>
            <a:ext cx="36576" cy="5486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153247" y="4572000"/>
            <a:ext cx="36576" cy="5486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038447" y="4617720"/>
            <a:ext cx="41148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2200" b="1">
                <a:solidFill>
                  <a:srgbClr val="B42318"/>
                </a:solidFill>
                <a:latin typeface="Noto Serif CJK SC"/>
              </a:defRPr>
              <a:lnSpc>
                <a:spcPct val="100000"/>
              </a:lnSpc>
            </a:pPr>
            <a:r>
              <a:t>外在稳定 ≠ 内在自洽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差距不在拥有多少，在自洽与否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05840" y="123444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没有志向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1691640"/>
            <a:ext cx="411480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00000"/>
              </a:lnSpc>
            </a:pPr>
            <a:r>
              <a:t>内在悬浮  ·  硬撑崩溃  ·  被动选择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943600" y="1554480"/>
            <a:ext cx="1645920" cy="228600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589520" y="1554480"/>
            <a:ext cx="32004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00000"/>
              </a:lnSpc>
            </a:pPr>
            <a:r>
              <a:t>拧巴地撑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274320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3017520"/>
            <a:ext cx="10728655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05840" y="315468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611880"/>
            <a:ext cx="411480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00000"/>
              </a:lnSpc>
            </a:pPr>
            <a:r>
              <a:t>内在扎根  ·  抗压穿越  ·  主动选择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943600" y="3474720"/>
            <a:ext cx="1645920" cy="22860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589520" y="3474720"/>
            <a:ext cx="32004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800" b="1">
                <a:solidFill>
                  <a:srgbClr val="13795B"/>
                </a:solidFill>
                <a:latin typeface="Noto Serif CJK SC"/>
              </a:defRPr>
              <a:lnSpc>
                <a:spcPct val="100000"/>
              </a:lnSpc>
            </a:pPr>
            <a:r>
              <a:t>舒展地活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75488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6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让他们自洽的那个东西，就是志向。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3035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"健康幸福，是有根基的生命状态"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548640"/>
            <a:ext cx="1072865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立大志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FFFFFF"/>
                </a:solidFill>
                <a:latin typeface="Noto Sans CJK SC"/>
              </a:defRPr>
              <a:lnSpc>
                <a:spcPct val="200000"/>
              </a:lnSpc>
            </a:pPr>
            <a:r>
              <a:t>健康幸福，不是不战而降的和平，不是自我安慰的托词</a:t>
            </a:r>
          </a:p>
          <a:p>
            <a:pPr algn="ctr">
              <a:defRPr sz="2200">
                <a:solidFill>
                  <a:srgbClr val="FFFFFF"/>
                </a:solidFill>
                <a:latin typeface="Noto Sans CJK SC"/>
              </a:defRPr>
              <a:lnSpc>
                <a:spcPct val="200000"/>
              </a:lnSpc>
            </a:pPr>
            <a:r>
              <a:t>是知道自己是谁、去哪里、每一步都在靠近</a:t>
            </a:r>
          </a:p>
          <a:p>
            <a:pPr algn="ctr">
              <a:defRPr sz="2200">
                <a:solidFill>
                  <a:srgbClr val="FFFFFF"/>
                </a:solidFill>
                <a:latin typeface="Noto Sans CJK SC"/>
              </a:defRPr>
              <a:lnSpc>
                <a:spcPct val="200000"/>
              </a:lnSpc>
            </a:pPr>
            <a:r>
              <a:t>而那个"知道"——就是志向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65760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9144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B7791F"/>
                </a:solidFill>
                <a:latin typeface="Noto Serif CJK SC"/>
              </a:defRPr>
              <a:lnSpc>
                <a:spcPct val="150000"/>
              </a:lnSpc>
            </a:pPr>
            <a:r>
              <a:t>留言"树立远大志向方案"</a:t>
            </a:r>
            <a:br/>
            <a:r>
              <a:t>为你发送完整方案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530352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5778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